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831" r:id="rId2"/>
    <p:sldId id="293" r:id="rId3"/>
    <p:sldId id="832" r:id="rId4"/>
    <p:sldId id="833" r:id="rId5"/>
    <p:sldId id="835" r:id="rId6"/>
    <p:sldId id="836" r:id="rId7"/>
    <p:sldId id="837" r:id="rId8"/>
    <p:sldId id="838" r:id="rId9"/>
    <p:sldId id="839" r:id="rId10"/>
    <p:sldId id="840" r:id="rId11"/>
    <p:sldId id="841" r:id="rId12"/>
  </p:sldIdLst>
  <p:sldSz cx="9144000" cy="5143500" type="screen16x9"/>
  <p:notesSz cx="9777413" cy="6646863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4087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 smtClean="0"/>
              <a:t>MFE204TC</a:t>
            </a:r>
            <a:br>
              <a:rPr lang="en-US" altLang="zh-CN" dirty="0" smtClean="0"/>
            </a:br>
            <a:r>
              <a:rPr lang="zh-CN" altLang="en-US" b="0" dirty="0"/>
              <a:t>人工智能与数据分析</a:t>
            </a:r>
            <a:r>
              <a:rPr lang="en-US" altLang="zh-CN" sz="4000" dirty="0">
                <a:cs typeface="+mn-ea"/>
                <a:sym typeface="+mn-lt"/>
              </a:rPr>
              <a:t/>
            </a:r>
            <a:br>
              <a:rPr lang="en-US" altLang="zh-CN" sz="4000" dirty="0"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34278" y="4217779"/>
            <a:ext cx="3235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/>
              <a:t>LONG HUANG 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xmlns="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b="0" dirty="0">
                <a:sym typeface="+mn-lt"/>
              </a:rPr>
              <a:t>第五讲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复习问题 </a:t>
            </a:r>
            <a:r>
              <a:rPr lang="en-US" altLang="zh-CN" dirty="0"/>
              <a:t>- 4</a:t>
            </a:r>
          </a:p>
        </p:txBody>
      </p:sp>
      <p:sp>
        <p:nvSpPr>
          <p:cNvPr id="3" name="矩形 2"/>
          <p:cNvSpPr/>
          <p:nvPr/>
        </p:nvSpPr>
        <p:spPr>
          <a:xfrm>
            <a:off x="241402" y="854857"/>
            <a:ext cx="8902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使用以下代码创建一个航空乘客月度数量的数组，单位为千人次，时间范围为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1949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年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月至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1960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年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12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月。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请根据月度数据创建一个日期数组，并将其与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Y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数据一起用于创建时间序列对象。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绘制时间序列数据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。</a:t>
            </a:r>
            <a:endParaRPr lang="zh-CN" altLang="en-US" dirty="0">
              <a:solidFill>
                <a:srgbClr val="0F1115"/>
              </a:solidFill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38" y="1982419"/>
            <a:ext cx="4263243" cy="301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复习问题 </a:t>
            </a:r>
            <a:r>
              <a:rPr lang="en-US" altLang="zh-CN" dirty="0"/>
              <a:t>– 4 - </a:t>
            </a:r>
            <a:r>
              <a:rPr lang="zh-CN" altLang="en-US" dirty="0"/>
              <a:t>解答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67" y="880233"/>
            <a:ext cx="4955712" cy="40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2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05763" y="13278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已授内容</a:t>
            </a:r>
            <a:r>
              <a:rPr lang="zh-CN" altLang="en-US" b="1" dirty="0" smtClean="0"/>
              <a:t>回顾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复习</a:t>
            </a:r>
            <a:r>
              <a:rPr lang="zh-CN" altLang="en-US" b="1" dirty="0"/>
              <a:t>练习</a:t>
            </a:r>
          </a:p>
        </p:txBody>
      </p:sp>
      <p:sp>
        <p:nvSpPr>
          <p:cNvPr id="11" name="矩形 10"/>
          <p:cNvSpPr/>
          <p:nvPr/>
        </p:nvSpPr>
        <p:spPr>
          <a:xfrm>
            <a:off x="369418" y="4633340"/>
            <a:ext cx="5811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-apple-system"/>
              </a:rPr>
              <a:t>本演示中的部分内容来自 </a:t>
            </a:r>
            <a:r>
              <a:rPr lang="en-US" altLang="zh-CN" dirty="0" err="1">
                <a:latin typeface="-apple-system"/>
              </a:rPr>
              <a:t>MathWorks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培训资料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已授内容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687629" y="1002090"/>
            <a:ext cx="71030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zh-CN" altLang="en-US" dirty="0"/>
              <a:t>基础</a:t>
            </a:r>
          </a:p>
          <a:p>
            <a:r>
              <a:rPr lang="zh-CN" altLang="en-US" dirty="0"/>
              <a:t>数据处理</a:t>
            </a:r>
          </a:p>
          <a:p>
            <a:pPr lvl="1"/>
            <a:r>
              <a:rPr lang="zh-CN" altLang="en-US" dirty="0"/>
              <a:t>导入</a:t>
            </a:r>
            <a:r>
              <a:rPr lang="en-US" altLang="zh-CN" dirty="0"/>
              <a:t>/</a:t>
            </a:r>
            <a:r>
              <a:rPr lang="zh-CN" altLang="en-US" dirty="0"/>
              <a:t>导出数据</a:t>
            </a:r>
          </a:p>
          <a:p>
            <a:pPr lvl="1"/>
            <a:r>
              <a:rPr lang="zh-CN" altLang="en-US" dirty="0"/>
              <a:t>绘制数据图</a:t>
            </a:r>
          </a:p>
          <a:p>
            <a:pPr lvl="1"/>
            <a:r>
              <a:rPr lang="zh-CN" altLang="en-US" dirty="0"/>
              <a:t>缺失数据</a:t>
            </a:r>
          </a:p>
          <a:p>
            <a:pPr lvl="1"/>
            <a:r>
              <a:rPr lang="zh-CN" altLang="en-US" dirty="0"/>
              <a:t>数据平滑</a:t>
            </a:r>
          </a:p>
          <a:p>
            <a:pPr lvl="1"/>
            <a:r>
              <a:rPr lang="zh-CN" altLang="en-US" dirty="0"/>
              <a:t>异常值检测</a:t>
            </a:r>
          </a:p>
          <a:p>
            <a:pPr lvl="1"/>
            <a:r>
              <a:rPr lang="zh-CN" altLang="en-US" dirty="0"/>
              <a:t>非均匀数据</a:t>
            </a:r>
          </a:p>
          <a:p>
            <a:pPr lvl="1"/>
            <a:r>
              <a:rPr lang="zh-CN" altLang="en-US" dirty="0"/>
              <a:t>不一致数据</a:t>
            </a:r>
          </a:p>
          <a:p>
            <a:pPr lvl="1"/>
            <a:r>
              <a:rPr lang="zh-CN" altLang="en-US" dirty="0"/>
              <a:t>过滤数据</a:t>
            </a:r>
          </a:p>
          <a:p>
            <a:pPr lvl="1"/>
            <a:r>
              <a:rPr lang="zh-CN" altLang="en-US" dirty="0"/>
              <a:t>使用卷积平滑数据</a:t>
            </a:r>
          </a:p>
          <a:p>
            <a:pPr lvl="1"/>
            <a:r>
              <a:rPr lang="zh-CN" altLang="en-US" dirty="0"/>
              <a:t>去趋势数据</a:t>
            </a:r>
          </a:p>
          <a:p>
            <a:pPr lvl="1"/>
            <a:r>
              <a:rPr lang="zh-CN" altLang="en-US" dirty="0"/>
              <a:t>描述性统计</a:t>
            </a:r>
          </a:p>
        </p:txBody>
      </p:sp>
      <p:sp>
        <p:nvSpPr>
          <p:cNvPr id="3" name="矩形 2"/>
          <p:cNvSpPr/>
          <p:nvPr/>
        </p:nvSpPr>
        <p:spPr>
          <a:xfrm>
            <a:off x="5007254" y="13288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回归分析</a:t>
            </a:r>
          </a:p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线性相关</a:t>
            </a:r>
          </a:p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线性回归</a:t>
            </a:r>
          </a:p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交互式拟合</a:t>
            </a:r>
          </a:p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程序化拟合</a:t>
            </a:r>
          </a:p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时间序列分析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150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复习问题 </a:t>
            </a:r>
            <a:r>
              <a:rPr lang="en-US" altLang="zh-CN" dirty="0"/>
              <a:t>- 1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8835" y="1315665"/>
            <a:ext cx="81345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文件 </a:t>
            </a:r>
            <a:r>
              <a:rPr lang="en-US" altLang="zh-CN" dirty="0"/>
              <a:t>"fuelEconomy.txt" </a:t>
            </a:r>
            <a:r>
              <a:rPr lang="zh-CN" altLang="en-US" dirty="0"/>
              <a:t>包含了不同车型的燃油经济性数据。本练习的目标是将综合英里每加仑数据分为三类，并创建城市和高速公路英里每加仑的散点图，如下图所示。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步骤 </a:t>
            </a:r>
            <a:r>
              <a:rPr lang="en-US" altLang="zh-CN" dirty="0"/>
              <a:t>1 – </a:t>
            </a:r>
            <a:r>
              <a:rPr lang="zh-CN" altLang="en-US" dirty="0"/>
              <a:t>将数据导入到一个表格中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步骤 </a:t>
            </a:r>
            <a:r>
              <a:rPr lang="en-US" altLang="zh-CN" dirty="0"/>
              <a:t>2 – </a:t>
            </a:r>
            <a:r>
              <a:rPr lang="zh-CN" altLang="en-US" dirty="0"/>
              <a:t>变量 </a:t>
            </a:r>
            <a:r>
              <a:rPr lang="en-US" altLang="zh-CN" dirty="0" err="1"/>
              <a:t>CombinedMPG</a:t>
            </a:r>
            <a:r>
              <a:rPr lang="en-US" altLang="zh-CN" dirty="0"/>
              <a:t> </a:t>
            </a:r>
            <a:r>
              <a:rPr lang="zh-CN" altLang="en-US" dirty="0"/>
              <a:t>包含由 </a:t>
            </a:r>
            <a:r>
              <a:rPr lang="en-US" altLang="zh-CN" dirty="0" err="1"/>
              <a:t>NaN</a:t>
            </a:r>
            <a:r>
              <a:rPr lang="en-US" altLang="zh-CN" dirty="0"/>
              <a:t> </a:t>
            </a:r>
            <a:r>
              <a:rPr lang="zh-CN" altLang="en-US" dirty="0"/>
              <a:t>表示的缺失值。从导入的表格中移除与这些缺失值对应的行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步骤 </a:t>
            </a:r>
            <a:r>
              <a:rPr lang="en-US" altLang="zh-CN" dirty="0"/>
              <a:t>3 – </a:t>
            </a:r>
            <a:r>
              <a:rPr lang="zh-CN" altLang="en-US" dirty="0"/>
              <a:t>使用分箱边界 </a:t>
            </a:r>
            <a:r>
              <a:rPr lang="en-US" altLang="zh-CN" dirty="0"/>
              <a:t>0, 20, 30 </a:t>
            </a:r>
            <a:r>
              <a:rPr lang="zh-CN" altLang="en-US" dirty="0"/>
              <a:t>和 </a:t>
            </a:r>
            <a:r>
              <a:rPr lang="en-US" altLang="zh-CN" dirty="0"/>
              <a:t>70 </a:t>
            </a:r>
            <a:r>
              <a:rPr lang="zh-CN" altLang="en-US" dirty="0"/>
              <a:t>将 </a:t>
            </a:r>
            <a:r>
              <a:rPr lang="en-US" altLang="zh-CN" dirty="0" err="1"/>
              <a:t>CombinedMPG</a:t>
            </a:r>
            <a:r>
              <a:rPr lang="en-US" altLang="zh-CN" dirty="0"/>
              <a:t> </a:t>
            </a:r>
            <a:r>
              <a:rPr lang="zh-CN" altLang="en-US" dirty="0"/>
              <a:t>变量离散化为三个类别，分别称为</a:t>
            </a:r>
            <a:r>
              <a:rPr lang="en-US" altLang="zh-CN" dirty="0"/>
              <a:t>"</a:t>
            </a:r>
            <a:r>
              <a:rPr lang="zh-CN" altLang="en-US" dirty="0"/>
              <a:t>低</a:t>
            </a:r>
            <a:r>
              <a:rPr lang="en-US" altLang="zh-CN" dirty="0"/>
              <a:t>"</a:t>
            </a:r>
            <a:r>
              <a:rPr lang="zh-CN" altLang="en-US" dirty="0"/>
              <a:t>、</a:t>
            </a:r>
            <a:r>
              <a:rPr lang="en-US" altLang="zh-CN" dirty="0"/>
              <a:t>"</a:t>
            </a:r>
            <a:r>
              <a:rPr lang="zh-CN" altLang="en-US" dirty="0"/>
              <a:t>中</a:t>
            </a:r>
            <a:r>
              <a:rPr lang="en-US" altLang="zh-CN" dirty="0"/>
              <a:t>"</a:t>
            </a:r>
            <a:r>
              <a:rPr lang="zh-CN" altLang="en-US" dirty="0"/>
              <a:t>和</a:t>
            </a:r>
            <a:r>
              <a:rPr lang="en-US" altLang="zh-CN" dirty="0"/>
              <a:t>"</a:t>
            </a:r>
            <a:r>
              <a:rPr lang="zh-CN" altLang="en-US" dirty="0"/>
              <a:t>高</a:t>
            </a:r>
            <a:r>
              <a:rPr lang="en-US" altLang="zh-CN" dirty="0"/>
              <a:t>"</a:t>
            </a:r>
            <a:r>
              <a:rPr lang="zh-CN" altLang="en-US" dirty="0"/>
              <a:t>（大于等于 </a:t>
            </a:r>
            <a:r>
              <a:rPr lang="en-US" altLang="zh-CN" dirty="0"/>
              <a:t>0 </a:t>
            </a:r>
            <a:r>
              <a:rPr lang="zh-CN" altLang="en-US" dirty="0"/>
              <a:t>且小于 </a:t>
            </a:r>
            <a:r>
              <a:rPr lang="en-US" altLang="zh-CN" dirty="0"/>
              <a:t>20 </a:t>
            </a:r>
            <a:r>
              <a:rPr lang="zh-CN" altLang="en-US" dirty="0"/>
              <a:t>的值被分类为</a:t>
            </a:r>
            <a:r>
              <a:rPr lang="en-US" altLang="zh-CN" dirty="0"/>
              <a:t>"</a:t>
            </a:r>
            <a:r>
              <a:rPr lang="zh-CN" altLang="en-US" dirty="0"/>
              <a:t>低</a:t>
            </a:r>
            <a:r>
              <a:rPr lang="en-US" altLang="zh-CN" dirty="0"/>
              <a:t>"</a:t>
            </a:r>
            <a:r>
              <a:rPr lang="zh-CN" altLang="en-US" dirty="0"/>
              <a:t>，依此类推）。将离散化结果存储在一个名为 </a:t>
            </a:r>
            <a:r>
              <a:rPr lang="en-US" altLang="zh-CN" dirty="0" err="1"/>
              <a:t>MPGClass</a:t>
            </a:r>
            <a:r>
              <a:rPr lang="en-US" altLang="zh-CN" dirty="0"/>
              <a:t> </a:t>
            </a:r>
            <a:r>
              <a:rPr lang="zh-CN" altLang="en-US" dirty="0"/>
              <a:t>的变量中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步骤 </a:t>
            </a:r>
            <a:r>
              <a:rPr lang="en-US" altLang="zh-CN" dirty="0"/>
              <a:t>4 – </a:t>
            </a:r>
            <a:r>
              <a:rPr lang="zh-CN" altLang="en-US" dirty="0"/>
              <a:t>创建一个散点图，</a:t>
            </a:r>
            <a:r>
              <a:rPr lang="en-US" altLang="zh-CN" dirty="0"/>
              <a:t>x </a:t>
            </a:r>
            <a:r>
              <a:rPr lang="zh-CN" altLang="en-US" dirty="0"/>
              <a:t>轴为 </a:t>
            </a:r>
            <a:r>
              <a:rPr lang="en-US" altLang="zh-CN" dirty="0" err="1"/>
              <a:t>CityMPG</a:t>
            </a:r>
            <a:r>
              <a:rPr lang="zh-CN" altLang="en-US" dirty="0"/>
              <a:t>，</a:t>
            </a:r>
            <a:r>
              <a:rPr lang="en-US" altLang="zh-CN" dirty="0"/>
              <a:t>y </a:t>
            </a:r>
            <a:r>
              <a:rPr lang="zh-CN" altLang="en-US" dirty="0"/>
              <a:t>轴为 </a:t>
            </a:r>
            <a:r>
              <a:rPr lang="en-US" altLang="zh-CN" dirty="0" err="1"/>
              <a:t>HighwayMPG</a:t>
            </a:r>
            <a:r>
              <a:rPr lang="zh-CN" altLang="en-US" dirty="0"/>
              <a:t>。具有</a:t>
            </a:r>
            <a:r>
              <a:rPr lang="en-US" altLang="zh-CN" dirty="0"/>
              <a:t>"</a:t>
            </a:r>
            <a:r>
              <a:rPr lang="zh-CN" altLang="en-US" dirty="0"/>
              <a:t>低</a:t>
            </a:r>
            <a:r>
              <a:rPr lang="en-US" altLang="zh-CN" dirty="0"/>
              <a:t>"</a:t>
            </a:r>
            <a:r>
              <a:rPr lang="zh-CN" altLang="en-US" dirty="0"/>
              <a:t>综合 </a:t>
            </a:r>
            <a:r>
              <a:rPr lang="en-US" altLang="zh-CN" dirty="0"/>
              <a:t>MPG </a:t>
            </a:r>
            <a:r>
              <a:rPr lang="zh-CN" altLang="en-US" dirty="0"/>
              <a:t>的观测点应着红色，</a:t>
            </a:r>
            <a:r>
              <a:rPr lang="en-US" altLang="zh-CN" dirty="0"/>
              <a:t>"</a:t>
            </a:r>
            <a:r>
              <a:rPr lang="zh-CN" altLang="en-US" dirty="0"/>
              <a:t>中</a:t>
            </a:r>
            <a:r>
              <a:rPr lang="en-US" altLang="zh-CN" dirty="0"/>
              <a:t>"</a:t>
            </a:r>
            <a:r>
              <a:rPr lang="zh-CN" altLang="en-US" dirty="0"/>
              <a:t>为蓝色，</a:t>
            </a:r>
            <a:r>
              <a:rPr lang="en-US" altLang="zh-CN" dirty="0"/>
              <a:t>"</a:t>
            </a:r>
            <a:r>
              <a:rPr lang="zh-CN" altLang="en-US" dirty="0"/>
              <a:t>高</a:t>
            </a:r>
            <a:r>
              <a:rPr lang="en-US" altLang="zh-CN" dirty="0"/>
              <a:t>"</a:t>
            </a:r>
            <a:r>
              <a:rPr lang="zh-CN" altLang="en-US" dirty="0"/>
              <a:t>为黑色。</a:t>
            </a:r>
          </a:p>
        </p:txBody>
      </p:sp>
    </p:spTree>
    <p:extLst>
      <p:ext uri="{BB962C8B-B14F-4D97-AF65-F5344CB8AC3E}">
        <p14:creationId xmlns:p14="http://schemas.microsoft.com/office/powerpoint/2010/main" val="28463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复习问题 </a:t>
            </a:r>
            <a:r>
              <a:rPr lang="en-US" altLang="zh-CN" dirty="0"/>
              <a:t>– 1 - </a:t>
            </a:r>
            <a:r>
              <a:rPr lang="zh-CN" altLang="en-US" dirty="0"/>
              <a:t>解答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55" y="924906"/>
            <a:ext cx="5220989" cy="41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复习问题 </a:t>
            </a:r>
            <a:r>
              <a:rPr lang="en-US" altLang="zh-CN" dirty="0"/>
              <a:t>- 2</a:t>
            </a:r>
          </a:p>
        </p:txBody>
      </p:sp>
      <p:sp>
        <p:nvSpPr>
          <p:cNvPr id="5" name="矩形 4"/>
          <p:cNvSpPr/>
          <p:nvPr/>
        </p:nvSpPr>
        <p:spPr>
          <a:xfrm>
            <a:off x="304800" y="1930631"/>
            <a:ext cx="84368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使用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linspace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函数在区间 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[0,1][0,1]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内创建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5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个等间距点的向量，并在这些点上计算函数 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y(x)=(1+x)−1</a:t>
            </a:r>
            <a:r>
              <a:rPr lang="en-US" altLang="zh-CN" i="1" dirty="0">
                <a:solidFill>
                  <a:srgbClr val="0F1115"/>
                </a:solidFill>
                <a:latin typeface="KaTeX_Math"/>
              </a:rPr>
              <a:t>y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(</a:t>
            </a:r>
            <a:r>
              <a:rPr lang="en-US" altLang="zh-CN" i="1" dirty="0">
                <a:solidFill>
                  <a:srgbClr val="0F1115"/>
                </a:solidFill>
                <a:latin typeface="KaTeX_Math"/>
              </a:rPr>
              <a:t>x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)=(1+</a:t>
            </a:r>
            <a:r>
              <a:rPr lang="en-US" altLang="zh-CN" i="1" dirty="0">
                <a:solidFill>
                  <a:srgbClr val="0F1115"/>
                </a:solidFill>
                <a:latin typeface="KaTeX_Math"/>
              </a:rPr>
              <a:t>x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)−1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的值。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对这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5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个点拟合一个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4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次多项式。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在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0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到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2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之间更精细的点网格上评估原始函数和多项式拟合值。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在更宽的区间 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[0,2][0,2]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内绘制函数值和多式拟合曲线，并将在用于获得多项式拟合的点用圆圈高亮显示。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4806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复习问题 </a:t>
            </a:r>
            <a:r>
              <a:rPr lang="en-US" altLang="zh-CN" dirty="0"/>
              <a:t>– 2 </a:t>
            </a:r>
            <a:r>
              <a:rPr lang="zh-CN" altLang="en-US" dirty="0"/>
              <a:t>解答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19" y="929031"/>
            <a:ext cx="4708462" cy="38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复习问题 </a:t>
            </a:r>
            <a:r>
              <a:rPr lang="en-US" altLang="zh-CN" dirty="0"/>
              <a:t>- 3</a:t>
            </a:r>
          </a:p>
        </p:txBody>
      </p:sp>
      <p:sp>
        <p:nvSpPr>
          <p:cNvPr id="3" name="矩形 2"/>
          <p:cNvSpPr/>
          <p:nvPr/>
        </p:nvSpPr>
        <p:spPr>
          <a:xfrm>
            <a:off x="453542" y="1595110"/>
            <a:ext cx="8193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对一组数据点拟合线性模型并绘制结果，包括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95%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预测区间的估计。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创建一些包含样本数据点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(x, y)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的向量。使用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polyfit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对数据拟合一个一次多项式。指定两个输出参数以返回线性拟合的系数以及误差估计结构体。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在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x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中的点处计算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p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中的一次多项式拟合值。将误差估计结构体指定为第三个输入，以便 </a:t>
            </a:r>
            <a:r>
              <a:rPr lang="en-US" altLang="zh-CN" dirty="0" err="1">
                <a:solidFill>
                  <a:srgbClr val="0F1115"/>
                </a:solidFill>
                <a:latin typeface="quote-cjk-patch"/>
              </a:rPr>
              <a:t>polyval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计算标准误差的估计值。标准误差估计值在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delta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中返回。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绘制原始数据、线性拟合和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95%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预测区间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y±2Δ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1869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复习问题 </a:t>
            </a:r>
            <a:r>
              <a:rPr lang="en-US" altLang="zh-CN" dirty="0"/>
              <a:t>– 3 </a:t>
            </a:r>
            <a:r>
              <a:rPr lang="zh-CN" altLang="en-US" dirty="0"/>
              <a:t>解答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74" y="760781"/>
            <a:ext cx="5360352" cy="43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998</TotalTime>
  <Words>473</Words>
  <Application>Microsoft Office PowerPoint</Application>
  <PresentationFormat>全屏显示(16:9)</PresentationFormat>
  <Paragraphs>52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-apple-system</vt:lpstr>
      <vt:lpstr>KaTeX_Main</vt:lpstr>
      <vt:lpstr>KaTeX_Math</vt:lpstr>
      <vt:lpstr>quote-cjk-patch</vt:lpstr>
      <vt:lpstr>宋体</vt:lpstr>
      <vt:lpstr>Microsoft YaHei</vt:lpstr>
      <vt:lpstr>Arial</vt:lpstr>
      <vt:lpstr>Calibri</vt:lpstr>
      <vt:lpstr>Wingdings</vt:lpstr>
      <vt:lpstr>PPP</vt:lpstr>
      <vt:lpstr>Visio</vt:lpstr>
      <vt:lpstr>MFE204TC 人工智能与数据分析 </vt:lpstr>
      <vt:lpstr>目录</vt:lpstr>
      <vt:lpstr>已授内容</vt:lpstr>
      <vt:lpstr>复习问题 - 1</vt:lpstr>
      <vt:lpstr>复习问题 – 1 - 解答</vt:lpstr>
      <vt:lpstr>复习问题 - 2</vt:lpstr>
      <vt:lpstr>复习问题 – 2 解答</vt:lpstr>
      <vt:lpstr>复习问题 - 3</vt:lpstr>
      <vt:lpstr>复习问题 – 3 解答</vt:lpstr>
      <vt:lpstr>复习问题 - 4</vt:lpstr>
      <vt:lpstr>复习问题 – 4 - 解答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910</cp:revision>
  <cp:lastPrinted>2020-10-12T18:10:00Z</cp:lastPrinted>
  <dcterms:created xsi:type="dcterms:W3CDTF">2014-03-23T18:36:00Z</dcterms:created>
  <dcterms:modified xsi:type="dcterms:W3CDTF">2025-10-29T11:49:59Z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